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4"/>
  </p:sldMasterIdLst>
  <p:notesMasterIdLst>
    <p:notesMasterId r:id="rId14"/>
  </p:notesMasterIdLst>
  <p:handoutMasterIdLst>
    <p:handoutMasterId r:id="rId15"/>
  </p:handoutMasterIdLst>
  <p:sldIdLst>
    <p:sldId id="265" r:id="rId5"/>
    <p:sldId id="338" r:id="rId6"/>
    <p:sldId id="334" r:id="rId7"/>
    <p:sldId id="333" r:id="rId8"/>
    <p:sldId id="337" r:id="rId9"/>
    <p:sldId id="336" r:id="rId10"/>
    <p:sldId id="335" r:id="rId11"/>
    <p:sldId id="339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  <p188:author id="{07D98933-5737-3F3F-EA71-3E1727201042}" name="Калёнова Ольга Вячеславовна" initials="КВ" userId="S::172196@niuitmo.ru::358e73b0-b849-432d-84d2-a88a354122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031"/>
    <a:srgbClr val="D01900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67C7D-8259-7F99-25FE-FC8EDDF2E354}" v="13" dt="2023-02-21T21:35:57.970"/>
    <p1510:client id="{89085F7E-52AB-495C-9D66-9BEE8AD3B3D7}" v="34" dt="2023-02-19T10:36:51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75"/>
    <p:restoredTop sz="85238"/>
  </p:normalViewPr>
  <p:slideViewPr>
    <p:cSldViewPr snapToGrid="0">
      <p:cViewPr varScale="1">
        <p:scale>
          <a:sx n="144" d="100"/>
          <a:sy n="144" d="100"/>
        </p:scale>
        <p:origin x="592" y="192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97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2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9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68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64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84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Ненужный слайд, лучше расставить подписи по презентации, </a:t>
            </a:r>
            <a:r>
              <a:rPr lang="ru-RU"/>
              <a:t>а этот в «бонусы»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53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/>
          </a:p>
          <a:p>
            <a:pPr lvl="0"/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267538"/>
            <a:ext cx="6400800" cy="168953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Визуализация алгоритмов размещения виртуальных машин в вычислительных центрах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98E1D-D5AC-916E-5587-1FB102E29C05}"/>
              </a:ext>
            </a:extLst>
          </p:cNvPr>
          <p:cNvSpPr txBox="1"/>
          <p:nvPr/>
        </p:nvSpPr>
        <p:spPr>
          <a:xfrm>
            <a:off x="6952202" y="3997320"/>
            <a:ext cx="19373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Митрофанов Е. Ю.</a:t>
            </a:r>
          </a:p>
          <a:p>
            <a:pPr algn="r"/>
            <a:r>
              <a:rPr lang="ru-RU" sz="1100" i="1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Автор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3FF68-FD7A-D380-EC7B-AB8600173AB2}"/>
              </a:ext>
            </a:extLst>
          </p:cNvPr>
          <p:cNvSpPr txBox="1"/>
          <p:nvPr/>
        </p:nvSpPr>
        <p:spPr>
          <a:xfrm>
            <a:off x="6757758" y="4491728"/>
            <a:ext cx="21318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Перл И. А.</a:t>
            </a:r>
          </a:p>
          <a:p>
            <a:pPr algn="r"/>
            <a:r>
              <a:rPr lang="ru-RU" sz="1100" i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Научный руководитель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1455026-1644-53A2-F432-21E40266FDA0}"/>
              </a:ext>
            </a:extLst>
          </p:cNvPr>
          <p:cNvSpPr/>
          <p:nvPr/>
        </p:nvSpPr>
        <p:spPr>
          <a:xfrm>
            <a:off x="470516" y="1074939"/>
            <a:ext cx="3950563" cy="1890944"/>
          </a:xfrm>
          <a:prstGeom prst="roundRect">
            <a:avLst>
              <a:gd name="adj" fmla="val 3991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8F88488-2C1A-83EB-6817-413A82BE31C2}"/>
              </a:ext>
            </a:extLst>
          </p:cNvPr>
          <p:cNvSpPr/>
          <p:nvPr/>
        </p:nvSpPr>
        <p:spPr>
          <a:xfrm>
            <a:off x="470517" y="3037643"/>
            <a:ext cx="3950563" cy="1890944"/>
          </a:xfrm>
          <a:prstGeom prst="roundRect">
            <a:avLst>
              <a:gd name="adj" fmla="val 6338"/>
            </a:avLst>
          </a:prstGeom>
          <a:solidFill>
            <a:srgbClr val="CF40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7C81644E-8E9B-3511-9E97-3DEBBD2FE02A}"/>
              </a:ext>
            </a:extLst>
          </p:cNvPr>
          <p:cNvSpPr/>
          <p:nvPr/>
        </p:nvSpPr>
        <p:spPr>
          <a:xfrm>
            <a:off x="4502458" y="1067681"/>
            <a:ext cx="3950563" cy="2403886"/>
          </a:xfrm>
          <a:prstGeom prst="roundRect">
            <a:avLst>
              <a:gd name="adj" fmla="val 3372"/>
            </a:avLst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590270F-BC8D-4763-1DAC-E4492C53227D}"/>
              </a:ext>
            </a:extLst>
          </p:cNvPr>
          <p:cNvSpPr/>
          <p:nvPr/>
        </p:nvSpPr>
        <p:spPr>
          <a:xfrm>
            <a:off x="4502459" y="3563089"/>
            <a:ext cx="3950563" cy="1365498"/>
          </a:xfrm>
          <a:prstGeom prst="roundRect">
            <a:avLst>
              <a:gd name="adj" fmla="val 4964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AB35D70B-ADB5-5AC8-CA0E-EF45013AE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Решаемая проблема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33F7A0E-7D35-9837-35C5-1AD52C514D72}"/>
              </a:ext>
            </a:extLst>
          </p:cNvPr>
          <p:cNvSpPr txBox="1">
            <a:spLocks/>
          </p:cNvSpPr>
          <p:nvPr/>
        </p:nvSpPr>
        <p:spPr>
          <a:xfrm>
            <a:off x="4752329" y="3584641"/>
            <a:ext cx="3558252" cy="125242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solidFill>
                  <a:schemeClr val="bg1"/>
                </a:solidFill>
              </a:rPr>
              <a:t>Задача размещения виртуальных машин (</a:t>
            </a:r>
            <a:r>
              <a:rPr lang="en-US" sz="1400" b="1" dirty="0">
                <a:solidFill>
                  <a:schemeClr val="bg1"/>
                </a:solidFill>
              </a:rPr>
              <a:t>VMP)</a:t>
            </a:r>
            <a:endParaRPr lang="ru-RU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NP</a:t>
            </a:r>
            <a:r>
              <a:rPr lang="ru-RU" sz="1400" i="1" dirty="0">
                <a:solidFill>
                  <a:schemeClr val="bg1"/>
                </a:solidFill>
              </a:rPr>
              <a:t> – сложная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i="1" dirty="0">
                <a:solidFill>
                  <a:schemeClr val="bg1"/>
                </a:solidFill>
              </a:rPr>
              <a:t>Не имеет набора оптимальных решений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4FEDDC83-CD51-B54A-4C27-3F11DA674C57}"/>
              </a:ext>
            </a:extLst>
          </p:cNvPr>
          <p:cNvSpPr txBox="1">
            <a:spLocks/>
          </p:cNvSpPr>
          <p:nvPr/>
        </p:nvSpPr>
        <p:spPr>
          <a:xfrm>
            <a:off x="681377" y="3178932"/>
            <a:ext cx="3528840" cy="1647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Множество применяемых оптимизационных</a:t>
            </a:r>
            <a:r>
              <a:rPr lang="en-US" dirty="0"/>
              <a:t> </a:t>
            </a:r>
            <a:r>
              <a:rPr lang="ru-RU" dirty="0"/>
              <a:t>алгоритмов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i="1" dirty="0">
                <a:latin typeface="Golos Text" panose="020B0503020202020204"/>
              </a:rPr>
              <a:t>Полиноминальные алгоритмы</a:t>
            </a:r>
            <a:endParaRPr lang="en-US" sz="1400" i="1" dirty="0"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i="1" dirty="0">
                <a:latin typeface="Golos Text" panose="020B0503020202020204"/>
              </a:rPr>
              <a:t>Генетические алгоритмы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i="1" dirty="0">
                <a:latin typeface="Golos Text" panose="020B0503020202020204"/>
              </a:rPr>
              <a:t>Метод имитации отжига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latin typeface="Golos Text" panose="020B0503020202020204"/>
              </a:rPr>
              <a:t>И м</a:t>
            </a:r>
            <a:r>
              <a:rPr lang="ru-RU" sz="1400" i="1" dirty="0">
                <a:latin typeface="Golos Text" panose="020B0503020202020204"/>
              </a:rPr>
              <a:t>ногие другие</a:t>
            </a:r>
          </a:p>
          <a:p>
            <a:endParaRPr lang="ru-RU" sz="1200" i="1" dirty="0">
              <a:latin typeface="Golos Text" panose="020B0503020202020204"/>
            </a:endParaRPr>
          </a:p>
          <a:p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[Energy-efficient thermal-aware autonomic management of virtualized. </a:t>
            </a:r>
            <a:r>
              <a:rPr lang="en-US" sz="1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Hariharasudhan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Viswanathan]</a:t>
            </a:r>
            <a:endParaRPr lang="ru-RU" sz="11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0AC3F3D9-124E-9F4A-7871-1127BD1A83ED}"/>
              </a:ext>
            </a:extLst>
          </p:cNvPr>
          <p:cNvSpPr txBox="1">
            <a:spLocks/>
          </p:cNvSpPr>
          <p:nvPr/>
        </p:nvSpPr>
        <p:spPr>
          <a:xfrm>
            <a:off x="4752329" y="1224946"/>
            <a:ext cx="3610436" cy="195398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solidFill>
                  <a:schemeClr val="bg1"/>
                </a:solidFill>
                <a:latin typeface="Golos Text" panose="020B0503020202020204"/>
              </a:rPr>
              <a:t>Важность визуализации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i="1" dirty="0">
                <a:solidFill>
                  <a:schemeClr val="bg1"/>
                </a:solidFill>
                <a:latin typeface="Golos Text" panose="020B0503020202020204"/>
              </a:rPr>
              <a:t>Важное значение при принятии решения</a:t>
            </a:r>
            <a:endParaRPr lang="en-US" sz="1400" i="1" dirty="0">
              <a:solidFill>
                <a:schemeClr val="bg1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i="1" dirty="0">
                <a:solidFill>
                  <a:schemeClr val="bg1"/>
                </a:solidFill>
                <a:latin typeface="Golos Text" panose="020B0503020202020204"/>
              </a:rPr>
              <a:t>Простое представление</a:t>
            </a:r>
            <a:r>
              <a:rPr lang="en-US" sz="1400" i="1" dirty="0">
                <a:solidFill>
                  <a:schemeClr val="bg1"/>
                </a:solidFill>
                <a:latin typeface="Golos Text" panose="020B0503020202020204"/>
              </a:rPr>
              <a:t> </a:t>
            </a:r>
            <a:r>
              <a:rPr lang="ru-RU" sz="1400" i="1" dirty="0">
                <a:solidFill>
                  <a:schemeClr val="bg1"/>
                </a:solidFill>
                <a:latin typeface="Golos Text" panose="020B0503020202020204"/>
              </a:rPr>
              <a:t>сложных процессов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i="1" dirty="0">
                <a:solidFill>
                  <a:schemeClr val="bg1"/>
                </a:solidFill>
                <a:latin typeface="Golos Text" panose="020B0503020202020204"/>
              </a:rPr>
              <a:t>Упрощение сравнительного анализа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i="1" dirty="0">
                <a:solidFill>
                  <a:schemeClr val="bg1"/>
                </a:solidFill>
                <a:latin typeface="Golos Text" panose="020B0503020202020204"/>
              </a:rPr>
              <a:t>Привлечение внимания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i="1" dirty="0">
                <a:solidFill>
                  <a:schemeClr val="bg1"/>
                </a:solidFill>
                <a:latin typeface="Golos Text" panose="020B0503020202020204"/>
              </a:rPr>
              <a:t>Намного проще «сухих» данных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36A10B6-BFA1-85AA-03E3-8FF7F5E8CDE2}"/>
              </a:ext>
            </a:extLst>
          </p:cNvPr>
          <p:cNvSpPr txBox="1">
            <a:spLocks/>
          </p:cNvSpPr>
          <p:nvPr/>
        </p:nvSpPr>
        <p:spPr>
          <a:xfrm>
            <a:off x="681377" y="1478593"/>
            <a:ext cx="3528840" cy="121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Отсутствие визуализации принципов работы оптимизационных алгоритмов при в применении для решения задачи </a:t>
            </a:r>
            <a:r>
              <a:rPr lang="en-US" sz="1600" dirty="0"/>
              <a:t>VMP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23C98D-C3A9-D4A4-53B6-4B47029426BD}"/>
              </a:ext>
            </a:extLst>
          </p:cNvPr>
          <p:cNvSpPr txBox="1"/>
          <p:nvPr/>
        </p:nvSpPr>
        <p:spPr>
          <a:xfrm>
            <a:off x="8702892" y="46421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3975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Цель и задачи ВКР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6F3A-34F9-8EF9-1877-9C65EC0F0F1C}"/>
              </a:ext>
            </a:extLst>
          </p:cNvPr>
          <p:cNvSpPr txBox="1"/>
          <p:nvPr/>
        </p:nvSpPr>
        <p:spPr>
          <a:xfrm>
            <a:off x="8423449" y="4374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BCE882D9-D254-D307-A0B3-353B472DEA77}"/>
              </a:ext>
            </a:extLst>
          </p:cNvPr>
          <p:cNvSpPr txBox="1">
            <a:spLocks/>
          </p:cNvSpPr>
          <p:nvPr/>
        </p:nvSpPr>
        <p:spPr>
          <a:xfrm>
            <a:off x="607625" y="1088572"/>
            <a:ext cx="6991660" cy="3701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/>
              <a:t>Цель:</a:t>
            </a:r>
          </a:p>
          <a:p>
            <a:r>
              <a:rPr lang="ru-RU" sz="1600" dirty="0"/>
              <a:t>Визуализировать принцип работы нескольких наиболее распространенных </a:t>
            </a:r>
            <a:r>
              <a:rPr lang="en-US" sz="1600" dirty="0"/>
              <a:t>VMP</a:t>
            </a:r>
            <a:r>
              <a:rPr lang="ru-RU" sz="1600" dirty="0"/>
              <a:t> алгоритмов.</a:t>
            </a:r>
          </a:p>
          <a:p>
            <a:endParaRPr lang="ru-RU" sz="1400" dirty="0"/>
          </a:p>
          <a:p>
            <a:r>
              <a:rPr lang="ru-RU" sz="1600" b="1" dirty="0"/>
              <a:t>Задачи:</a:t>
            </a:r>
            <a:endParaRPr lang="en-US" sz="1600" b="1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Исследование предметной области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Анализ </a:t>
            </a:r>
            <a:r>
              <a:rPr lang="en-US" sz="1600" dirty="0"/>
              <a:t>VMP </a:t>
            </a:r>
            <a:r>
              <a:rPr lang="ru-RU" sz="1600" dirty="0"/>
              <a:t>алгоритмов и  применимых инструментов для создания визуализации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Разработка и тестирование прототипа 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Разработка полноценной трехмерной визуализации на графическом движке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Тестирование разработанного приложения для дальнейшего анализа результатов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52316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/>
              <a:t>Исследование методов визуализации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AA855-7307-E345-E09B-F1112041F374}"/>
              </a:ext>
            </a:extLst>
          </p:cNvPr>
          <p:cNvSpPr txBox="1"/>
          <p:nvPr/>
        </p:nvSpPr>
        <p:spPr>
          <a:xfrm>
            <a:off x="8334673" y="4339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6AA4B2A7-8DDA-8B71-7004-BFFAA9A97DE5}"/>
              </a:ext>
            </a:extLst>
          </p:cNvPr>
          <p:cNvSpPr txBox="1">
            <a:spLocks/>
          </p:cNvSpPr>
          <p:nvPr/>
        </p:nvSpPr>
        <p:spPr>
          <a:xfrm>
            <a:off x="623051" y="1367409"/>
            <a:ext cx="4463854" cy="304896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Проведен анализ наиболее популярных </a:t>
            </a:r>
            <a:r>
              <a:rPr lang="en-US" sz="1600" dirty="0"/>
              <a:t>VMP </a:t>
            </a:r>
            <a:r>
              <a:rPr lang="ru-RU" sz="1600" dirty="0"/>
              <a:t>алгоритмов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Проведено исследование инструментов и методов визуализации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Сделан сравнительный анализ методов визуализации с точки зрения их применимости для решаемой задачи и составлены рекомендации по их использованию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600" dirty="0"/>
          </a:p>
          <a:p>
            <a:r>
              <a:rPr lang="ru-RU" sz="1600" dirty="0"/>
              <a:t>Апробация:</a:t>
            </a:r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Доклад для Конгресса Молодых Ученых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Статья для </a:t>
            </a:r>
            <a:r>
              <a:rPr lang="en-US" sz="1600" dirty="0"/>
              <a:t>Scopus</a:t>
            </a:r>
            <a:r>
              <a:rPr lang="ru-RU" sz="1600" dirty="0"/>
              <a:t> (в процессе)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F0BAF97-09B7-25B9-1CAA-A30AAB565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074" y="1136590"/>
            <a:ext cx="2113696" cy="132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ADD384-3FA7-068E-58EC-39F768003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008" y="2571750"/>
            <a:ext cx="1811561" cy="1725421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1049115B-0D8D-D3A7-E9CD-AECB4EFF8437}"/>
              </a:ext>
            </a:extLst>
          </p:cNvPr>
          <p:cNvSpPr txBox="1">
            <a:spLocks/>
          </p:cNvSpPr>
          <p:nvPr/>
        </p:nvSpPr>
        <p:spPr>
          <a:xfrm>
            <a:off x="5805008" y="4297171"/>
            <a:ext cx="2177762" cy="527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[Energy-aware resource allocation heuristics . </a:t>
            </a:r>
            <a:r>
              <a:rPr lang="en-US" sz="1100" i="1" dirty="0">
                <a:solidFill>
                  <a:schemeClr val="tx1"/>
                </a:solidFill>
              </a:rPr>
              <a:t>A. </a:t>
            </a:r>
            <a:r>
              <a:rPr lang="en-US" sz="1100" i="1" dirty="0" err="1">
                <a:solidFill>
                  <a:schemeClr val="tx1"/>
                </a:solidFill>
              </a:rPr>
              <a:t>Beloglazov</a:t>
            </a:r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ru-RU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97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/>
              <a:t>Разработка прототипа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AA855-7307-E345-E09B-F1112041F374}"/>
              </a:ext>
            </a:extLst>
          </p:cNvPr>
          <p:cNvSpPr txBox="1"/>
          <p:nvPr/>
        </p:nvSpPr>
        <p:spPr>
          <a:xfrm>
            <a:off x="8334673" y="4339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6AA4B2A7-8DDA-8B71-7004-BFFAA9A97DE5}"/>
              </a:ext>
            </a:extLst>
          </p:cNvPr>
          <p:cNvSpPr txBox="1">
            <a:spLocks/>
          </p:cNvSpPr>
          <p:nvPr/>
        </p:nvSpPr>
        <p:spPr>
          <a:xfrm>
            <a:off x="561777" y="1292141"/>
            <a:ext cx="5554938" cy="12344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Разработан прототип для тестирования предложенного метода визуализации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Прототип протестирован по критериям соответствия решаемым задачам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390ADE-FD65-8A42-4F55-2503D90E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34" y="2616880"/>
            <a:ext cx="2879157" cy="1578907"/>
          </a:xfrm>
          <a:prstGeom prst="roundRect">
            <a:avLst>
              <a:gd name="adj" fmla="val 5422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07FB29-13CC-CABC-5350-C45E9D6BB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70520"/>
            <a:ext cx="2628900" cy="1622808"/>
          </a:xfrm>
          <a:prstGeom prst="roundRect">
            <a:avLst>
              <a:gd name="adj" fmla="val 6273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DDCD7893-F0B0-D527-CCA1-105166107DF1}"/>
              </a:ext>
            </a:extLst>
          </p:cNvPr>
          <p:cNvSpPr txBox="1">
            <a:spLocks/>
          </p:cNvSpPr>
          <p:nvPr/>
        </p:nvSpPr>
        <p:spPr>
          <a:xfrm>
            <a:off x="951963" y="4283587"/>
            <a:ext cx="5834855" cy="27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i="1" dirty="0"/>
              <a:t>Кадры работы трехмерного прототипа</a:t>
            </a:r>
          </a:p>
        </p:txBody>
      </p:sp>
    </p:spTree>
    <p:extLst>
      <p:ext uri="{BB962C8B-B14F-4D97-AF65-F5344CB8AC3E}">
        <p14:creationId xmlns:p14="http://schemas.microsoft.com/office/powerpoint/2010/main" val="244942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/>
              <a:t>Разработка визуализации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AA855-7307-E345-E09B-F1112041F374}"/>
              </a:ext>
            </a:extLst>
          </p:cNvPr>
          <p:cNvSpPr txBox="1"/>
          <p:nvPr/>
        </p:nvSpPr>
        <p:spPr>
          <a:xfrm>
            <a:off x="8334673" y="4339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3F4427-AB41-4510-5DB4-494C7FD83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61" y="1200650"/>
            <a:ext cx="3267334" cy="1655097"/>
          </a:xfrm>
          <a:prstGeom prst="roundRect">
            <a:avLst>
              <a:gd name="adj" fmla="val 6476"/>
            </a:avLst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768AB5-D815-A2F6-8B3E-93F5EA690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61" y="3010888"/>
            <a:ext cx="3267331" cy="1655096"/>
          </a:xfrm>
          <a:prstGeom prst="roundRect">
            <a:avLst>
              <a:gd name="adj" fmla="val 6476"/>
            </a:avLst>
          </a:prstGeom>
        </p:spPr>
      </p:pic>
      <p:sp>
        <p:nvSpPr>
          <p:cNvPr id="13" name="Текст 4">
            <a:extLst>
              <a:ext uri="{FF2B5EF4-FFF2-40B4-BE49-F238E27FC236}">
                <a16:creationId xmlns:a16="http://schemas.microsoft.com/office/drawing/2014/main" id="{6AA4B2A7-8DDA-8B71-7004-BFFAA9A97DE5}"/>
              </a:ext>
            </a:extLst>
          </p:cNvPr>
          <p:cNvSpPr txBox="1">
            <a:spLocks/>
          </p:cNvSpPr>
          <p:nvPr/>
        </p:nvSpPr>
        <p:spPr>
          <a:xfrm>
            <a:off x="4666610" y="1286358"/>
            <a:ext cx="3569020" cy="176730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На основании проведенного исследования и тестирования прототипа выявлены дополнительные требования к визуализации, описания </a:t>
            </a:r>
            <a:r>
              <a:rPr lang="en-US" sz="1600" dirty="0"/>
              <a:t>UI </a:t>
            </a:r>
            <a:r>
              <a:rPr lang="ru-RU" sz="1600" dirty="0"/>
              <a:t>и </a:t>
            </a:r>
            <a:r>
              <a:rPr lang="en-US" sz="1600" dirty="0"/>
              <a:t>UX</a:t>
            </a:r>
            <a:endParaRPr lang="ru-R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Разработана полноценная трехмерная визуализация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2ECE65-8A98-034F-D1DE-7CC1B7658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853" y="3160953"/>
            <a:ext cx="1367308" cy="49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2DD37-3E9B-E031-A35A-0DB18502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05" y="3729174"/>
            <a:ext cx="447698" cy="50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5A59460-8CD1-D5E3-D5C3-F7DC0302D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04" y="3658653"/>
            <a:ext cx="1193376" cy="57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41FA2845-852C-5109-EF54-A86949D5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66" y="4055812"/>
            <a:ext cx="1160795" cy="65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47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/>
              <a:t>Прогресс выполнения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AA855-7307-E345-E09B-F1112041F374}"/>
              </a:ext>
            </a:extLst>
          </p:cNvPr>
          <p:cNvSpPr txBox="1"/>
          <p:nvPr/>
        </p:nvSpPr>
        <p:spPr>
          <a:xfrm>
            <a:off x="8769684" y="47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59559A-26D0-84E6-7570-E59FBE08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708" y="2420182"/>
            <a:ext cx="3868960" cy="1986898"/>
          </a:xfrm>
          <a:prstGeom prst="roundRect">
            <a:avLst>
              <a:gd name="adj" fmla="val 4072"/>
            </a:avLst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9B7800-3D34-3624-88E9-684863102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5" y="2420182"/>
            <a:ext cx="3930604" cy="1986898"/>
          </a:xfrm>
          <a:prstGeom prst="roundRect">
            <a:avLst>
              <a:gd name="adj" fmla="val 4556"/>
            </a:avLst>
          </a:prstGeom>
        </p:spPr>
      </p:pic>
      <p:sp>
        <p:nvSpPr>
          <p:cNvPr id="11" name="Текст 4">
            <a:extLst>
              <a:ext uri="{FF2B5EF4-FFF2-40B4-BE49-F238E27FC236}">
                <a16:creationId xmlns:a16="http://schemas.microsoft.com/office/drawing/2014/main" id="{2C8D6A41-328F-5F92-18E7-2FE6A5328BD6}"/>
              </a:ext>
            </a:extLst>
          </p:cNvPr>
          <p:cNvSpPr txBox="1">
            <a:spLocks/>
          </p:cNvSpPr>
          <p:nvPr/>
        </p:nvSpPr>
        <p:spPr>
          <a:xfrm>
            <a:off x="599975" y="1231682"/>
            <a:ext cx="7796341" cy="1058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Реализация оптимизационных алгоритмов для задачи </a:t>
            </a:r>
            <a:r>
              <a:rPr lang="en-US" sz="1600" dirty="0"/>
              <a:t>VMP</a:t>
            </a:r>
            <a:endParaRPr lang="ru-R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Приложение для </a:t>
            </a:r>
            <a:r>
              <a:rPr lang="en-US" sz="1600" dirty="0"/>
              <a:t>web </a:t>
            </a:r>
            <a:r>
              <a:rPr lang="ru-RU" sz="1600" dirty="0"/>
              <a:t>– платформ на </a:t>
            </a:r>
            <a:r>
              <a:rPr lang="en-US" sz="1600" dirty="0"/>
              <a:t>Unity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Тестирование приложения, анализ и оценка результатов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C61DBB-5B20-4F9B-20C9-D8C85136B525}"/>
              </a:ext>
            </a:extLst>
          </p:cNvPr>
          <p:cNvSpPr txBox="1">
            <a:spLocks/>
          </p:cNvSpPr>
          <p:nvPr/>
        </p:nvSpPr>
        <p:spPr>
          <a:xfrm>
            <a:off x="521556" y="4467733"/>
            <a:ext cx="5834855" cy="27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i="1" dirty="0"/>
              <a:t>Демонстрация разработанной визуализации на примере нескольких алгоритмов</a:t>
            </a:r>
          </a:p>
        </p:txBody>
      </p:sp>
    </p:spTree>
    <p:extLst>
      <p:ext uri="{BB962C8B-B14F-4D97-AF65-F5344CB8AC3E}">
        <p14:creationId xmlns:p14="http://schemas.microsoft.com/office/powerpoint/2010/main" val="160532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/>
              <a:t>Результаты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AA855-7307-E345-E09B-F1112041F374}"/>
              </a:ext>
            </a:extLst>
          </p:cNvPr>
          <p:cNvSpPr txBox="1"/>
          <p:nvPr/>
        </p:nvSpPr>
        <p:spPr>
          <a:xfrm>
            <a:off x="8334673" y="4339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E15BA8-45D8-D726-56D7-88551A69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760" y="2876578"/>
            <a:ext cx="3199167" cy="1617161"/>
          </a:xfrm>
          <a:prstGeom prst="roundRect">
            <a:avLst>
              <a:gd name="adj" fmla="val 4763"/>
            </a:avLst>
          </a:prstGeom>
        </p:spPr>
      </p:pic>
      <p:sp>
        <p:nvSpPr>
          <p:cNvPr id="12" name="Текст 4">
            <a:extLst>
              <a:ext uri="{FF2B5EF4-FFF2-40B4-BE49-F238E27FC236}">
                <a16:creationId xmlns:a16="http://schemas.microsoft.com/office/drawing/2014/main" id="{D594FAF4-521E-5EC8-9816-5A6A0FCD8125}"/>
              </a:ext>
            </a:extLst>
          </p:cNvPr>
          <p:cNvSpPr txBox="1">
            <a:spLocks/>
          </p:cNvSpPr>
          <p:nvPr/>
        </p:nvSpPr>
        <p:spPr>
          <a:xfrm>
            <a:off x="607625" y="1088572"/>
            <a:ext cx="6824382" cy="18321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ru-RU" sz="1600" dirty="0"/>
              <a:t>Проведено исследование предметной области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sz="1600" dirty="0"/>
              <a:t>Проведен сравнительный анализ методов визуализации с точки зрения из применимости для задачи </a:t>
            </a:r>
            <a:r>
              <a:rPr lang="en-US" sz="1600" dirty="0"/>
              <a:t>VMP</a:t>
            </a:r>
            <a:endParaRPr lang="ru-RU" sz="1600" dirty="0"/>
          </a:p>
          <a:p>
            <a:pPr marL="342900" indent="-342900">
              <a:buFont typeface="Wingdings" pitchFamily="2" charset="2"/>
              <a:buChar char="ü"/>
            </a:pPr>
            <a:r>
              <a:rPr lang="ru-RU" sz="1600" dirty="0"/>
              <a:t>Разработан прототип приложения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sz="1600" dirty="0"/>
              <a:t>На основании сравнительного анализа и полученных при тестировании результатов разработана трехмерная визуализация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12595E3-9DDA-FDE6-E9EB-0B70E3FA75A6}"/>
              </a:ext>
            </a:extLst>
          </p:cNvPr>
          <p:cNvSpPr txBox="1">
            <a:spLocks/>
          </p:cNvSpPr>
          <p:nvPr/>
        </p:nvSpPr>
        <p:spPr>
          <a:xfrm>
            <a:off x="607625" y="2791156"/>
            <a:ext cx="4306389" cy="18321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ru-RU" sz="1600" dirty="0"/>
              <a:t>Проведено тестирование с участием реальных пользователей, на основании полученных отзывов выявлены преимущества и недостатки, а также определены пути дальнейшего развития</a:t>
            </a:r>
          </a:p>
          <a:p>
            <a:pPr marL="342900" indent="-342900">
              <a:buFont typeface="Wingdings" pitchFamily="2" charset="2"/>
              <a:buChar char="ü"/>
            </a:pPr>
            <a:endParaRPr lang="ru-RU" sz="1600" dirty="0"/>
          </a:p>
          <a:p>
            <a:pPr marL="342900" indent="-342900">
              <a:buFont typeface="Wingdings" pitchFamily="2" charset="2"/>
              <a:buChar char="ü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6975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60" y="675862"/>
            <a:ext cx="4689455" cy="286246"/>
          </a:xfrm>
        </p:spPr>
        <p:txBody>
          <a:bodyPr>
            <a:noAutofit/>
          </a:bodyPr>
          <a:lstStyle/>
          <a:p>
            <a:pPr lvl="0">
              <a:tabLst>
                <a:tab pos="457200" algn="l"/>
              </a:tabLst>
            </a:pPr>
            <a:r>
              <a:rPr lang="ru-RU" sz="2000" dirty="0"/>
              <a:t>Некоторые используемые источники:</a:t>
            </a:r>
            <a:endParaRPr lang="en-US" sz="20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04C28-8B52-149B-5B5F-78EF5993DD80}"/>
              </a:ext>
            </a:extLst>
          </p:cNvPr>
          <p:cNvSpPr txBox="1"/>
          <p:nvPr/>
        </p:nvSpPr>
        <p:spPr>
          <a:xfrm>
            <a:off x="512860" y="1144990"/>
            <a:ext cx="7804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</a:rPr>
              <a:t>Hamid </a:t>
            </a:r>
            <a:r>
              <a:rPr lang="en-US" sz="1200" i="1" dirty="0" err="1">
                <a:solidFill>
                  <a:schemeClr val="bg1"/>
                </a:solidFill>
              </a:rPr>
              <a:t>Talebian</a:t>
            </a:r>
            <a:r>
              <a:rPr lang="en-US" sz="1200" i="1" dirty="0">
                <a:solidFill>
                  <a:schemeClr val="bg1"/>
                </a:solidFill>
              </a:rPr>
              <a:t>, Abdullah </a:t>
            </a:r>
            <a:r>
              <a:rPr lang="en-US" sz="1200" i="1" dirty="0" err="1">
                <a:solidFill>
                  <a:schemeClr val="bg1"/>
                </a:solidFill>
              </a:rPr>
              <a:t>Gani</a:t>
            </a:r>
            <a:r>
              <a:rPr lang="en-US" sz="1200" i="1" dirty="0">
                <a:solidFill>
                  <a:schemeClr val="bg1"/>
                </a:solidFill>
              </a:rPr>
              <a:t>, Mehdi </a:t>
            </a:r>
            <a:r>
              <a:rPr lang="en-US" sz="1200" i="1" dirty="0" err="1">
                <a:solidFill>
                  <a:schemeClr val="bg1"/>
                </a:solidFill>
              </a:rPr>
              <a:t>Sookhak</a:t>
            </a:r>
            <a:r>
              <a:rPr lang="en-US" sz="1200" i="1" dirty="0">
                <a:solidFill>
                  <a:schemeClr val="bg1"/>
                </a:solidFill>
              </a:rPr>
              <a:t>. Cluster Computing 2020</a:t>
            </a:r>
            <a:endParaRPr lang="ru-RU" sz="1200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</a:rPr>
              <a:t>Anastasiya Malinovskaya, Solving the Bin Packing Problem in warehousing and logistics</a:t>
            </a:r>
            <a:endParaRPr lang="ru-RU" sz="1200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</a:rPr>
              <a:t>Costs of virtual machine live migration: A survey. Strunk., Anja. 2012.</a:t>
            </a:r>
            <a:endParaRPr lang="ru-RU" sz="1200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</a:rPr>
              <a:t>Energy-aware resource allocation heuristics for. A. </a:t>
            </a:r>
            <a:r>
              <a:rPr lang="en-US" sz="1200" i="1" dirty="0" err="1">
                <a:solidFill>
                  <a:schemeClr val="bg1"/>
                </a:solidFill>
              </a:rPr>
              <a:t>Beloglazov</a:t>
            </a:r>
            <a:r>
              <a:rPr lang="en-US" sz="1200" i="1" dirty="0">
                <a:solidFill>
                  <a:schemeClr val="bg1"/>
                </a:solidFill>
              </a:rPr>
              <a:t>, J. </a:t>
            </a:r>
            <a:r>
              <a:rPr lang="en-US" sz="1200" i="1" dirty="0" err="1">
                <a:solidFill>
                  <a:schemeClr val="bg1"/>
                </a:solidFill>
              </a:rPr>
              <a:t>Abawajy</a:t>
            </a:r>
            <a:r>
              <a:rPr lang="en-US" sz="1200" i="1" dirty="0">
                <a:solidFill>
                  <a:schemeClr val="bg1"/>
                </a:solidFill>
              </a:rPr>
              <a:t>, and R. </a:t>
            </a:r>
            <a:r>
              <a:rPr lang="en-US" sz="1200" i="1" dirty="0" err="1">
                <a:solidFill>
                  <a:schemeClr val="bg1"/>
                </a:solidFill>
              </a:rPr>
              <a:t>Buyya</a:t>
            </a:r>
            <a:r>
              <a:rPr lang="en-US" sz="1200" i="1" dirty="0">
                <a:solidFill>
                  <a:schemeClr val="bg1"/>
                </a:solidFill>
              </a:rPr>
              <a:t>. </a:t>
            </a:r>
            <a:r>
              <a:rPr lang="ru-RU" sz="1200" i="1" dirty="0">
                <a:solidFill>
                  <a:schemeClr val="bg1"/>
                </a:solidFill>
              </a:rPr>
              <a:t>б</a:t>
            </a:r>
            <a:r>
              <a:rPr lang="en-US" sz="1200" i="1" dirty="0">
                <a:solidFill>
                  <a:schemeClr val="bg1"/>
                </a:solidFill>
              </a:rPr>
              <a:t>.</a:t>
            </a:r>
            <a:r>
              <a:rPr lang="ru-RU" sz="1200" i="1" dirty="0">
                <a:solidFill>
                  <a:schemeClr val="bg1"/>
                </a:solidFill>
              </a:rPr>
              <a:t>м</a:t>
            </a:r>
            <a:r>
              <a:rPr lang="en-US" sz="1200" i="1" dirty="0">
                <a:solidFill>
                  <a:schemeClr val="bg1"/>
                </a:solidFill>
              </a:rPr>
              <a:t>. : Future Generation Computer, 2012 </a:t>
            </a:r>
            <a:r>
              <a:rPr lang="ru-RU" sz="1200" i="1" dirty="0">
                <a:solidFill>
                  <a:schemeClr val="bg1"/>
                </a:solidFill>
              </a:rPr>
              <a:t>г</a:t>
            </a:r>
            <a:r>
              <a:rPr lang="en-US" sz="1200" i="1" dirty="0">
                <a:solidFill>
                  <a:schemeClr val="bg1"/>
                </a:solidFill>
              </a:rPr>
              <a:t>.</a:t>
            </a:r>
            <a:endParaRPr lang="ru-RU" sz="1200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i="1" dirty="0">
                <a:solidFill>
                  <a:schemeClr val="bg1"/>
                </a:solidFill>
              </a:rPr>
              <a:t>Об онлайновых алгоритмах для задач. Московский физико-технический институт. </a:t>
            </a:r>
            <a:r>
              <a:rPr lang="ru-RU" sz="1200" i="1" dirty="0" err="1">
                <a:solidFill>
                  <a:schemeClr val="bg1"/>
                </a:solidFill>
              </a:rPr>
              <a:t>Дазарев</a:t>
            </a:r>
            <a:r>
              <a:rPr lang="ru-RU" sz="1200" i="1" dirty="0">
                <a:solidFill>
                  <a:schemeClr val="bg1"/>
                </a:solidFill>
              </a:rPr>
              <a:t>, Д.О.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</a:rPr>
              <a:t>Kendall, Graham. Memory Allocation Strategies. G53OPS - Operating Systems.</a:t>
            </a:r>
            <a:endParaRPr lang="ru-RU" sz="1200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</a:rPr>
              <a:t>Energy-aware VM placement algorithms for the OpenStack Neat consolidation framework. </a:t>
            </a:r>
            <a:r>
              <a:rPr lang="en-US" sz="1200" i="1" dirty="0" err="1">
                <a:solidFill>
                  <a:schemeClr val="bg1"/>
                </a:solidFill>
              </a:rPr>
              <a:t>Fikru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Feleke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Moges</a:t>
            </a:r>
            <a:r>
              <a:rPr lang="en-US" sz="1200" i="1" dirty="0">
                <a:solidFill>
                  <a:schemeClr val="bg1"/>
                </a:solidFill>
              </a:rPr>
              <a:t>, </a:t>
            </a:r>
            <a:r>
              <a:rPr lang="en-US" sz="1200" i="1" dirty="0" err="1">
                <a:solidFill>
                  <a:schemeClr val="bg1"/>
                </a:solidFill>
              </a:rPr>
              <a:t>Surafel</a:t>
            </a:r>
            <a:r>
              <a:rPr lang="en-US" sz="1200" i="1" dirty="0">
                <a:solidFill>
                  <a:schemeClr val="bg1"/>
                </a:solidFill>
              </a:rPr>
              <a:t> Lemma Abebe. </a:t>
            </a:r>
            <a:r>
              <a:rPr lang="ru-RU" sz="1200" i="1" dirty="0">
                <a:solidFill>
                  <a:schemeClr val="bg1"/>
                </a:solidFill>
              </a:rPr>
              <a:t>б</a:t>
            </a:r>
            <a:r>
              <a:rPr lang="en-US" sz="1200" i="1" dirty="0">
                <a:solidFill>
                  <a:schemeClr val="bg1"/>
                </a:solidFill>
              </a:rPr>
              <a:t>.</a:t>
            </a:r>
            <a:r>
              <a:rPr lang="ru-RU" sz="1200" i="1" dirty="0">
                <a:solidFill>
                  <a:schemeClr val="bg1"/>
                </a:solidFill>
              </a:rPr>
              <a:t>м</a:t>
            </a:r>
            <a:r>
              <a:rPr lang="en-US" sz="1200" i="1" dirty="0">
                <a:solidFill>
                  <a:schemeClr val="bg1"/>
                </a:solidFill>
              </a:rPr>
              <a:t>. : Journal of Cloud Computing, 2019 </a:t>
            </a:r>
            <a:r>
              <a:rPr lang="ru-RU" sz="1200" i="1" dirty="0">
                <a:solidFill>
                  <a:schemeClr val="bg1"/>
                </a:solidFill>
              </a:rPr>
              <a:t>г</a:t>
            </a:r>
            <a:r>
              <a:rPr lang="en-US" sz="1200" i="1" dirty="0">
                <a:solidFill>
                  <a:schemeClr val="bg1"/>
                </a:solidFill>
              </a:rPr>
              <a:t>.</a:t>
            </a:r>
            <a:endParaRPr lang="ru-RU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92e4cb-f783-4bcc-b2df-17dc3c07a1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F55770C07FEAA45821617C74926F18D" ma:contentTypeVersion="5" ma:contentTypeDescription="Создание документа." ma:contentTypeScope="" ma:versionID="e981f129011c03f35cccb135a846c9e3">
  <xsd:schema xmlns:xsd="http://www.w3.org/2001/XMLSchema" xmlns:xs="http://www.w3.org/2001/XMLSchema" xmlns:p="http://schemas.microsoft.com/office/2006/metadata/properties" xmlns:ns3="a092e4cb-f783-4bcc-b2df-17dc3c07a1ed" targetNamespace="http://schemas.microsoft.com/office/2006/metadata/properties" ma:root="true" ma:fieldsID="5e861908f15d705c5b434597d516a086" ns3:_="">
    <xsd:import namespace="a092e4cb-f783-4bcc-b2df-17dc3c07a1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2e4cb-f783-4bcc-b2df-17dc3c07a1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523FDE-2092-452D-9214-503F085CA3D6}">
  <ds:schemaRefs>
    <ds:schemaRef ds:uri="a092e4cb-f783-4bcc-b2df-17dc3c07a1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95CE5B-2F47-44C5-900F-81D59545CCC4}">
  <ds:schemaRefs>
    <ds:schemaRef ds:uri="a092e4cb-f783-4bcc-b2df-17dc3c07a1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92CFFF7-EC47-49EF-9471-B23F300587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7470</TotalTime>
  <Words>500</Words>
  <Application>Microsoft Macintosh PowerPoint</Application>
  <PresentationFormat>Экран (16:9)</PresentationFormat>
  <Paragraphs>86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ALS Gorizont Bold Expanded</vt:lpstr>
      <vt:lpstr>Arial</vt:lpstr>
      <vt:lpstr>Calibri</vt:lpstr>
      <vt:lpstr>Golos Text</vt:lpstr>
      <vt:lpstr>Golos Text DemiBold</vt:lpstr>
      <vt:lpstr>Wingdings</vt:lpstr>
      <vt:lpstr>Тема1</vt:lpstr>
      <vt:lpstr>Визуализация алгоритмов размещения виртуальных машин в вычислительных центрах</vt:lpstr>
      <vt:lpstr>Решаемая проблема</vt:lpstr>
      <vt:lpstr>Цель и задачи ВКР</vt:lpstr>
      <vt:lpstr>Исследование методов визуализации</vt:lpstr>
      <vt:lpstr>Разработка прототипа</vt:lpstr>
      <vt:lpstr>Разработка визуализации</vt:lpstr>
      <vt:lpstr>Прогресс выполнения</vt:lpstr>
      <vt:lpstr>Результаты работы</vt:lpstr>
      <vt:lpstr>Некоторые используемые 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Egor Mitrofanov</cp:lastModifiedBy>
  <cp:revision>38</cp:revision>
  <dcterms:created xsi:type="dcterms:W3CDTF">2014-06-27T12:30:22Z</dcterms:created>
  <dcterms:modified xsi:type="dcterms:W3CDTF">2023-06-06T10:48:18Z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0x010100FF55770C07FEAA45821617C74926F18D</vt:lpwstr>
  </property>
</Properties>
</file>